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5" r:id="rId7"/>
    <p:sldId id="263" r:id="rId8"/>
    <p:sldId id="266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62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B5C25-5FE1-1ECE-ACCE-F3F01FED4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DFCE95-0DE8-2499-39B2-F6AD36FBB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EDE32C-8580-81E3-2B42-35E63E973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AF562B-A4CF-91CD-9DBA-453015FCE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AF518A-8121-C2EA-0A79-F000DD1D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092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37BC0-C88A-7AC1-7019-E9C9357D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596D2D-ABB3-386D-C112-4D3FF14AB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AD7EC9-D33D-D950-05AF-5C560528D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563BCD-F324-D138-08F9-86E5C80E2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11D0B8-708C-5CC0-109C-F6440566E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97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35F53F-077F-D843-579F-20D5E727D2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8E946A-2A56-CAB7-FDAB-E73F75268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393B07-688B-D4D7-AF97-AF6DA644E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ED4AB-EC9D-6508-A070-FB486A35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8FCAD0-5F7C-2B6B-811F-31FF7B50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45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799A3-EE92-0671-2671-922D47B0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BFDF2-2594-63F5-8B84-BC53B08EE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1304F0-3126-6C0E-50C7-37C869D94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492539-11B9-22BF-1516-EB7C3B47E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83EFCD-C706-F23A-9A5A-B42F9D5F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18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61295-F343-C811-5B06-6D7CF446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C9586B-1933-0BA7-FC76-4DFDA39CC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6A1DAA-CA4C-2735-BF56-619B31F8B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5A8ABF-D44A-018D-0376-9990B9E7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C90DFE-BA50-CB57-96A8-8761B7BAF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55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B9DCE-7887-96C2-7869-9A0889FB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F282F-53E4-8701-9FAB-FAE429CA94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DAC81F-0DB1-472D-CA12-1C4F1D47C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691B07-82D4-1942-0472-631E65B79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5B0309-1042-E7CC-F168-BD87D0DA5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C64C9-400B-212C-B77C-31E5D354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1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A9BE8-35E7-B36F-6BC7-7ED54B01D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29E07-13C5-D170-0435-0D6EDFED2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F9737C-D328-6528-3F01-C7D596E35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A36BB7-8081-1CC3-3118-68CD14B03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32E505-DFA8-853E-351D-158D370EA8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2DBDA9-262E-A1DA-4C32-E6773D838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F3A7A1-C7DB-EE4D-8044-D3713237A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E6248E-18ED-2537-022E-FE22085B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37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04C5D-1CF7-EA2B-36BA-A34D7A21E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8836E8-AFD5-D532-DCD1-500333C8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EF5A17-056A-0DD0-8BDE-A906648F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3B6C48-7749-5F20-D592-AB4C47E4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706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A48FAC-D585-E9DD-968A-5B8A4F59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CB8CA7-49B7-B37A-08C7-C9AF4391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DAB51F-8335-DB18-90C5-C1D3EDDA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6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6A5E0-9724-5A0D-CA90-CE579646D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03F9A6-683E-6091-6F0E-A4702A086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79698A-9305-0515-09BF-04425623F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8F1C1-F99B-1603-540D-F544CD741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5634D4-0FFE-D9B6-B0D2-6079BB44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CC9A46-E27B-4098-6A6C-8523AB73F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265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CC682-C8A4-78B0-FAEA-E0C64E5E7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136B51-8F42-9F69-E72F-FF21419F7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050CE-72CF-CCA8-8148-06426B6CA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161648-38CA-FA5E-8BA5-4EE2F957D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5649FE-CFA5-BF26-054F-8194CA7BE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40FA63-E196-0013-84CE-7FF8B24E4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947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AD8710-EC66-1BFD-AD67-46FA92C40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640234-27AD-1A6A-D42D-0AB0F49CD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714DA-5E40-4211-FC45-503AC3762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62430-B0C7-40DC-93DF-C1CF59D6AE34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148388-AB46-D0E4-D453-BBA06AC863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4867EE-820A-1527-76D0-C9518C0C3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67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CB8842-526E-4006-2DAB-4F679E673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4731" y1="35443" x2="54731" y2="35443"/>
                        <a14:foregroundMark x1="76623" y1="50090" x2="76623" y2="50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990" y="991290"/>
            <a:ext cx="5157970" cy="558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96DD9FC-0F0F-2649-7B9A-1463B1BFE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100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/>
              <a:t>Vision Modeling Lab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2700" dirty="0"/>
              <a:t>과제수행 </a:t>
            </a:r>
            <a:r>
              <a:rPr lang="en-US" altLang="ko-KR" sz="2700" dirty="0"/>
              <a:t>5</a:t>
            </a:r>
            <a:r>
              <a:rPr lang="ko-KR" altLang="en-US" sz="2700" dirty="0" err="1"/>
              <a:t>회차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4DB84-8456-D846-4922-3070940F5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0960" y="4831398"/>
            <a:ext cx="9144000" cy="1655762"/>
          </a:xfrm>
        </p:spPr>
        <p:txBody>
          <a:bodyPr/>
          <a:lstStyle/>
          <a:p>
            <a:pPr algn="r"/>
            <a:r>
              <a:rPr lang="en-US" altLang="ko-KR" dirty="0">
                <a:latin typeface="+mn-ea"/>
              </a:rPr>
              <a:t>ICT</a:t>
            </a:r>
            <a:r>
              <a:rPr lang="ko-KR" altLang="en-US" dirty="0">
                <a:latin typeface="+mn-ea"/>
              </a:rPr>
              <a:t> 융합학부</a:t>
            </a:r>
            <a:endParaRPr lang="en-US" altLang="ko-KR" dirty="0">
              <a:latin typeface="+mn-ea"/>
            </a:endParaRPr>
          </a:p>
          <a:p>
            <a:pPr algn="r"/>
            <a:r>
              <a:rPr lang="en-US" altLang="ko-KR" dirty="0">
                <a:latin typeface="+mn-ea"/>
              </a:rPr>
              <a:t>2019098068 </a:t>
            </a:r>
          </a:p>
          <a:p>
            <a:pPr algn="r"/>
            <a:r>
              <a:rPr lang="ko-KR" altLang="en-US" dirty="0">
                <a:latin typeface="+mn-ea"/>
              </a:rPr>
              <a:t>이찬영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A641DC-9DB2-9F78-88BF-E8646DD3681E}"/>
              </a:ext>
            </a:extLst>
          </p:cNvPr>
          <p:cNvSpPr/>
          <p:nvPr/>
        </p:nvSpPr>
        <p:spPr>
          <a:xfrm>
            <a:off x="1992598" y="2903408"/>
            <a:ext cx="8206803" cy="4571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577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Index</a:t>
            </a:r>
            <a:endParaRPr lang="ko-KR" altLang="en-US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1C8F6-1BF2-C4D5-AEF2-C431B03EB733}"/>
              </a:ext>
            </a:extLst>
          </p:cNvPr>
          <p:cNvSpPr txBox="1"/>
          <p:nvPr/>
        </p:nvSpPr>
        <p:spPr>
          <a:xfrm>
            <a:off x="273377" y="1652408"/>
            <a:ext cx="116703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Try #1</a:t>
            </a:r>
          </a:p>
          <a:p>
            <a:endParaRPr lang="en-US" altLang="ko-KR" sz="2400" dirty="0"/>
          </a:p>
          <a:p>
            <a:r>
              <a:rPr lang="en-US" altLang="ko-KR" sz="2400" dirty="0"/>
              <a:t>EPOCH </a:t>
            </a:r>
            <a:r>
              <a:rPr lang="ko-KR" altLang="en-US" sz="2400" dirty="0"/>
              <a:t>무한정 늘리기  </a:t>
            </a:r>
            <a:r>
              <a:rPr lang="en-US" altLang="ko-KR" sz="2400" dirty="0"/>
              <a:t>---------------------------------------------- MultiMNIST1</a:t>
            </a:r>
          </a:p>
          <a:p>
            <a:endParaRPr lang="en-US" altLang="ko-KR" sz="2400" dirty="0"/>
          </a:p>
          <a:p>
            <a:r>
              <a:rPr lang="en-US" altLang="ko-KR" sz="2400" b="1" dirty="0"/>
              <a:t>Try #2</a:t>
            </a:r>
          </a:p>
          <a:p>
            <a:endParaRPr lang="en-US" altLang="ko-KR" sz="2400" dirty="0"/>
          </a:p>
          <a:p>
            <a:r>
              <a:rPr lang="en-US" altLang="ko-KR" sz="2400" dirty="0"/>
              <a:t>Bounding box </a:t>
            </a:r>
            <a:r>
              <a:rPr lang="ko-KR" altLang="en-US" sz="2400" dirty="0"/>
              <a:t>정보 활용하기 </a:t>
            </a:r>
            <a:r>
              <a:rPr lang="en-US" altLang="ko-KR" sz="2400" dirty="0"/>
              <a:t>--------------------------------------- MultiMNIST2</a:t>
            </a:r>
          </a:p>
          <a:p>
            <a:endParaRPr lang="en-US" altLang="ko-KR" sz="2400" dirty="0"/>
          </a:p>
          <a:p>
            <a:r>
              <a:rPr lang="en-US" altLang="ko-KR" sz="2400" b="1" dirty="0"/>
              <a:t>Try #3</a:t>
            </a:r>
          </a:p>
          <a:p>
            <a:endParaRPr lang="en-US" altLang="ko-KR" sz="2400" dirty="0"/>
          </a:p>
          <a:p>
            <a:r>
              <a:rPr lang="en-US" altLang="ko-KR" sz="2400" dirty="0"/>
              <a:t>Label</a:t>
            </a:r>
            <a:r>
              <a:rPr lang="ko-KR" altLang="en-US" sz="2400" dirty="0"/>
              <a:t>의 형태를 바꾸어서 학습시키기 </a:t>
            </a:r>
            <a:r>
              <a:rPr lang="en-US" altLang="ko-KR" sz="2400" dirty="0"/>
              <a:t>------------------------------- MultiMNIST3</a:t>
            </a:r>
          </a:p>
        </p:txBody>
      </p:sp>
    </p:spTree>
    <p:extLst>
      <p:ext uri="{BB962C8B-B14F-4D97-AF65-F5344CB8AC3E}">
        <p14:creationId xmlns:p14="http://schemas.microsoft.com/office/powerpoint/2010/main" val="901469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MultiMNIST1 </a:t>
            </a:r>
            <a:r>
              <a:rPr lang="en-US" altLang="ko-KR" sz="2400" b="1" dirty="0"/>
              <a:t>(epoch </a:t>
            </a:r>
            <a:r>
              <a:rPr lang="ko-KR" altLang="en-US" sz="2400" b="1" dirty="0"/>
              <a:t>무한정 늘리기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4F785F-BE72-70A2-44D1-52DFE019E335}"/>
              </a:ext>
            </a:extLst>
          </p:cNvPr>
          <p:cNvSpPr txBox="1"/>
          <p:nvPr/>
        </p:nvSpPr>
        <p:spPr>
          <a:xfrm>
            <a:off x="162561" y="1054841"/>
            <a:ext cx="4745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</a:rPr>
              <a:t>Test Accuracy : </a:t>
            </a:r>
            <a:r>
              <a:rPr lang="en-US" altLang="ko-KR" sz="2000" b="1" dirty="0">
                <a:solidFill>
                  <a:srgbClr val="FF0000"/>
                </a:solidFill>
              </a:rPr>
              <a:t>92.46 % </a:t>
            </a:r>
            <a:r>
              <a:rPr lang="en-US" altLang="ko-KR" sz="2000" b="1" dirty="0"/>
              <a:t>(300 epoch)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DBB96-6BD2-AB7B-48F8-8BDF76523009}"/>
              </a:ext>
            </a:extLst>
          </p:cNvPr>
          <p:cNvSpPr txBox="1"/>
          <p:nvPr/>
        </p:nvSpPr>
        <p:spPr>
          <a:xfrm>
            <a:off x="6456782" y="1050608"/>
            <a:ext cx="4835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</a:rPr>
              <a:t>Test Accuracy : </a:t>
            </a:r>
            <a:r>
              <a:rPr lang="en-US" altLang="ko-KR" sz="2000" b="1" dirty="0">
                <a:solidFill>
                  <a:srgbClr val="FF0000"/>
                </a:solidFill>
              </a:rPr>
              <a:t>93.62 % </a:t>
            </a:r>
            <a:r>
              <a:rPr lang="en-US" altLang="ko-KR" sz="2000" b="1" dirty="0"/>
              <a:t>(600 epoch)</a:t>
            </a:r>
            <a:endParaRPr lang="ko-KR" altLang="en-US" sz="2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4864FF-DC34-610F-CA0E-64697A65E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30" r="80129" b="16117"/>
          <a:stretch/>
        </p:blipFill>
        <p:spPr>
          <a:xfrm>
            <a:off x="6627044" y="1734531"/>
            <a:ext cx="4835951" cy="4835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647051-780D-02A4-457A-72333EC9C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1" t="17457" r="2577" b="10241"/>
          <a:stretch/>
        </p:blipFill>
        <p:spPr>
          <a:xfrm>
            <a:off x="301112" y="1585836"/>
            <a:ext cx="11589775" cy="498464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C5ABFC-EAB9-24AB-1350-0F4CA8AC1FCF}"/>
              </a:ext>
            </a:extLst>
          </p:cNvPr>
          <p:cNvSpPr/>
          <p:nvPr/>
        </p:nvSpPr>
        <p:spPr>
          <a:xfrm>
            <a:off x="8682087" y="1895411"/>
            <a:ext cx="2272327" cy="25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7DA0FD0-5657-61EA-A6E1-92700D7F084D}"/>
              </a:ext>
            </a:extLst>
          </p:cNvPr>
          <p:cNvCxnSpPr>
            <a:cxnSpLocks/>
          </p:cNvCxnSpPr>
          <p:nvPr/>
        </p:nvCxnSpPr>
        <p:spPr>
          <a:xfrm>
            <a:off x="4907903" y="1232002"/>
            <a:ext cx="1324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3AF242F5-716E-49D7-3248-E7176530B8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92" t="28708" r="32653" b="10503"/>
          <a:stretch/>
        </p:blipFill>
        <p:spPr>
          <a:xfrm>
            <a:off x="1005011" y="3001073"/>
            <a:ext cx="5879761" cy="3203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5F5A97-BCA7-4BAC-DE46-EC3BC1A22921}"/>
              </a:ext>
            </a:extLst>
          </p:cNvPr>
          <p:cNvSpPr txBox="1"/>
          <p:nvPr/>
        </p:nvSpPr>
        <p:spPr>
          <a:xfrm>
            <a:off x="7099986" y="4518989"/>
            <a:ext cx="451383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Epoch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늘리면 지속적으로 </a:t>
            </a:r>
            <a:r>
              <a:rPr lang="en-US" altLang="ko-KR" dirty="0"/>
              <a:t>Test loss, Train loss</a:t>
            </a:r>
            <a:r>
              <a:rPr lang="ko-KR" altLang="en-US" dirty="0"/>
              <a:t>가 줄어들지만 </a:t>
            </a:r>
            <a:r>
              <a:rPr lang="en-US" altLang="ko-KR" dirty="0"/>
              <a:t>epoch</a:t>
            </a:r>
            <a:r>
              <a:rPr lang="ko-KR" altLang="en-US" dirty="0"/>
              <a:t>이 커질수록 줄어드는 속도가 현저히 느려진다</a:t>
            </a:r>
            <a:r>
              <a:rPr lang="en-US" altLang="ko-KR" dirty="0"/>
              <a:t>. (</a:t>
            </a:r>
            <a:r>
              <a:rPr lang="en-US" altLang="ko-KR" dirty="0" err="1"/>
              <a:t>accuracty</a:t>
            </a:r>
            <a:r>
              <a:rPr lang="ko-KR" altLang="en-US" dirty="0"/>
              <a:t>도 마찬가지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663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MultiMNIST2 </a:t>
            </a:r>
            <a:r>
              <a:rPr lang="en-US" altLang="ko-KR" sz="2400" b="1" dirty="0"/>
              <a:t>(Bounding box </a:t>
            </a:r>
            <a:r>
              <a:rPr lang="ko-KR" altLang="en-US" sz="2400" b="1" dirty="0"/>
              <a:t>정보 활용하기</a:t>
            </a:r>
            <a:r>
              <a:rPr lang="en-US" altLang="ko-KR" sz="2400" b="1" dirty="0"/>
              <a:t>)</a:t>
            </a:r>
            <a:endParaRPr lang="ko-KR" altLang="en-US" sz="3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3AEA27-8943-F32E-67BF-AAB8250077A1}"/>
              </a:ext>
            </a:extLst>
          </p:cNvPr>
          <p:cNvSpPr/>
          <p:nvPr/>
        </p:nvSpPr>
        <p:spPr>
          <a:xfrm>
            <a:off x="1338607" y="1404594"/>
            <a:ext cx="1564850" cy="5467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Layer1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01A063-BD90-619E-F218-3AED76D8A6F9}"/>
              </a:ext>
            </a:extLst>
          </p:cNvPr>
          <p:cNvSpPr/>
          <p:nvPr/>
        </p:nvSpPr>
        <p:spPr>
          <a:xfrm>
            <a:off x="3385795" y="1404594"/>
            <a:ext cx="1564850" cy="5467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Layer2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5FF83A-0384-CC02-C861-2D438718D74B}"/>
              </a:ext>
            </a:extLst>
          </p:cNvPr>
          <p:cNvSpPr/>
          <p:nvPr/>
        </p:nvSpPr>
        <p:spPr>
          <a:xfrm>
            <a:off x="5432983" y="1404594"/>
            <a:ext cx="1564850" cy="5467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Layer3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46DDE1-9335-B054-0543-D7FFB873B704}"/>
              </a:ext>
            </a:extLst>
          </p:cNvPr>
          <p:cNvSpPr/>
          <p:nvPr/>
        </p:nvSpPr>
        <p:spPr>
          <a:xfrm>
            <a:off x="7480171" y="1404594"/>
            <a:ext cx="1564850" cy="5467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Layer4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FD8066-5E52-A01F-5D64-741A8A862246}"/>
              </a:ext>
            </a:extLst>
          </p:cNvPr>
          <p:cNvSpPr/>
          <p:nvPr/>
        </p:nvSpPr>
        <p:spPr>
          <a:xfrm>
            <a:off x="237243" y="1404594"/>
            <a:ext cx="771426" cy="5467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Input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827B04D-629C-ABBD-F346-49FB72DE91C2}"/>
              </a:ext>
            </a:extLst>
          </p:cNvPr>
          <p:cNvCxnSpPr>
            <a:stCxn id="10" idx="3"/>
            <a:endCxn id="2" idx="1"/>
          </p:cNvCxnSpPr>
          <p:nvPr/>
        </p:nvCxnSpPr>
        <p:spPr>
          <a:xfrm>
            <a:off x="1008669" y="1677971"/>
            <a:ext cx="329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0A47110-154A-399B-E4FF-74794BAE265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903457" y="1677971"/>
            <a:ext cx="482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44F7709-4896-77BE-86FA-B55F7DE47D5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950645" y="1677971"/>
            <a:ext cx="482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51290E5-73AC-BC7D-4AED-0D7BA463984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997833" y="1677971"/>
            <a:ext cx="482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59F08E8E-5359-E227-F2BE-9F8EC2D187BD}"/>
              </a:ext>
            </a:extLst>
          </p:cNvPr>
          <p:cNvSpPr/>
          <p:nvPr/>
        </p:nvSpPr>
        <p:spPr>
          <a:xfrm rot="16200000">
            <a:off x="6301820" y="-2869985"/>
            <a:ext cx="424205" cy="103506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EEC3B1-559D-79C4-C6B4-E7763AB7CB9A}"/>
              </a:ext>
            </a:extLst>
          </p:cNvPr>
          <p:cNvSpPr txBox="1"/>
          <p:nvPr/>
        </p:nvSpPr>
        <p:spPr>
          <a:xfrm>
            <a:off x="5896466" y="2516820"/>
            <a:ext cx="123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Resnet 18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E60AF4-3679-E507-12E8-A627CA7B5BC4}"/>
              </a:ext>
            </a:extLst>
          </p:cNvPr>
          <p:cNvCxnSpPr>
            <a:cxnSpLocks/>
          </p:cNvCxnSpPr>
          <p:nvPr/>
        </p:nvCxnSpPr>
        <p:spPr>
          <a:xfrm flipV="1">
            <a:off x="9045021" y="1291472"/>
            <a:ext cx="796563" cy="369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47B47C5-E023-D265-A7F7-395CF50149BD}"/>
              </a:ext>
            </a:extLst>
          </p:cNvPr>
          <p:cNvCxnSpPr>
            <a:cxnSpLocks/>
          </p:cNvCxnSpPr>
          <p:nvPr/>
        </p:nvCxnSpPr>
        <p:spPr>
          <a:xfrm>
            <a:off x="9045021" y="1677971"/>
            <a:ext cx="796563" cy="169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4C40E3-E851-9765-A8E4-47033F4D53C9}"/>
              </a:ext>
            </a:extLst>
          </p:cNvPr>
          <p:cNvSpPr/>
          <p:nvPr/>
        </p:nvSpPr>
        <p:spPr>
          <a:xfrm>
            <a:off x="9841584" y="1000812"/>
            <a:ext cx="1564850" cy="5467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Label (100)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1A82A0D-5711-5A34-9A57-0EC8BCE75110}"/>
              </a:ext>
            </a:extLst>
          </p:cNvPr>
          <p:cNvSpPr/>
          <p:nvPr/>
        </p:nvSpPr>
        <p:spPr>
          <a:xfrm>
            <a:off x="9857297" y="1603582"/>
            <a:ext cx="1564850" cy="5467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Bounding Box (8)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3841AB-68CC-9D32-C05E-AEF41821E444}"/>
              </a:ext>
            </a:extLst>
          </p:cNvPr>
          <p:cNvSpPr txBox="1"/>
          <p:nvPr/>
        </p:nvSpPr>
        <p:spPr>
          <a:xfrm>
            <a:off x="9115720" y="2511332"/>
            <a:ext cx="2865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*() </a:t>
            </a:r>
            <a:r>
              <a:rPr lang="ko-KR" altLang="en-US" b="1" dirty="0"/>
              <a:t>안은 </a:t>
            </a:r>
            <a:r>
              <a:rPr lang="en-US" altLang="ko-KR" b="1" dirty="0"/>
              <a:t>Fully Connected Layer</a:t>
            </a:r>
            <a:r>
              <a:rPr lang="ko-KR" altLang="en-US" b="1" dirty="0"/>
              <a:t>의 </a:t>
            </a:r>
            <a:r>
              <a:rPr lang="en-US" altLang="ko-KR" b="1" dirty="0"/>
              <a:t>output </a:t>
            </a:r>
            <a:r>
              <a:rPr lang="ko-KR" altLang="en-US" b="1" dirty="0"/>
              <a:t>개수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5410603-6D75-610F-F664-B3B7C014B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89" y="1050608"/>
            <a:ext cx="4180792" cy="5453205"/>
          </a:xfrm>
          <a:prstGeom prst="rect">
            <a:avLst/>
          </a:prstGeom>
        </p:spPr>
      </p:pic>
      <p:sp>
        <p:nvSpPr>
          <p:cNvPr id="40" name="곱하기 기호 39">
            <a:extLst>
              <a:ext uri="{FF2B5EF4-FFF2-40B4-BE49-F238E27FC236}">
                <a16:creationId xmlns:a16="http://schemas.microsoft.com/office/drawing/2014/main" id="{8535D09D-A17F-680E-1936-53E1DE33970D}"/>
              </a:ext>
            </a:extLst>
          </p:cNvPr>
          <p:cNvSpPr/>
          <p:nvPr/>
        </p:nvSpPr>
        <p:spPr>
          <a:xfrm>
            <a:off x="718789" y="5199367"/>
            <a:ext cx="1915214" cy="1875729"/>
          </a:xfrm>
          <a:prstGeom prst="mathMultiply">
            <a:avLst>
              <a:gd name="adj1" fmla="val 643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405F16-304D-2E36-7DF6-4AD303B96F1F}"/>
              </a:ext>
            </a:extLst>
          </p:cNvPr>
          <p:cNvSpPr txBox="1"/>
          <p:nvPr/>
        </p:nvSpPr>
        <p:spPr>
          <a:xfrm>
            <a:off x="5097545" y="3971849"/>
            <a:ext cx="67236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/>
              <a:t>Bounding box </a:t>
            </a:r>
            <a:r>
              <a:rPr lang="ko-KR" altLang="en-US" sz="2000" dirty="0"/>
              <a:t>정보를 </a:t>
            </a:r>
            <a:r>
              <a:rPr lang="en-US" altLang="ko-KR" sz="2000" dirty="0"/>
              <a:t>loss</a:t>
            </a:r>
            <a:r>
              <a:rPr lang="ko-KR" altLang="en-US" sz="2000" dirty="0"/>
              <a:t>에 어차피 더해주니까 상관없을 거라고 생각했지만</a:t>
            </a:r>
            <a:r>
              <a:rPr lang="en-US" altLang="ko-KR" sz="2000" dirty="0"/>
              <a:t>,</a:t>
            </a:r>
          </a:p>
          <a:p>
            <a:pPr algn="just"/>
            <a:r>
              <a:rPr lang="en-US" altLang="ko-KR" sz="2000" dirty="0"/>
              <a:t>Bounding Box</a:t>
            </a:r>
            <a:r>
              <a:rPr lang="ko-KR" altLang="en-US" sz="2000" dirty="0"/>
              <a:t>를 별도로 빼서 구해주게 되면 </a:t>
            </a:r>
            <a:r>
              <a:rPr lang="ko-KR" altLang="en-US" sz="2000" b="1" dirty="0">
                <a:solidFill>
                  <a:srgbClr val="FF0000"/>
                </a:solidFill>
              </a:rPr>
              <a:t>완전히 독립적으로 </a:t>
            </a:r>
            <a:r>
              <a:rPr lang="en-US" altLang="ko-KR" sz="2000" b="1" dirty="0">
                <a:solidFill>
                  <a:srgbClr val="FF0000"/>
                </a:solidFill>
              </a:rPr>
              <a:t>backward propagation</a:t>
            </a:r>
            <a:r>
              <a:rPr lang="ko-KR" altLang="en-US" sz="2000" b="1" dirty="0">
                <a:solidFill>
                  <a:srgbClr val="FF0000"/>
                </a:solidFill>
              </a:rPr>
              <a:t>이 이루어진다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</a:p>
          <a:p>
            <a:pPr algn="just"/>
            <a:r>
              <a:rPr lang="ko-KR" altLang="en-US" sz="2000" dirty="0"/>
              <a:t>즉 </a:t>
            </a:r>
            <a:r>
              <a:rPr lang="en-US" altLang="ko-KR" sz="2000" dirty="0"/>
              <a:t>2</a:t>
            </a:r>
            <a:r>
              <a:rPr lang="ko-KR" altLang="en-US" sz="2000" dirty="0"/>
              <a:t>개의 모델이 존재하는 꼴이 되며</a:t>
            </a:r>
            <a:r>
              <a:rPr lang="en-US" altLang="ko-KR" sz="2000" dirty="0"/>
              <a:t>, </a:t>
            </a:r>
            <a:r>
              <a:rPr lang="ko-KR" altLang="en-US" sz="2000" dirty="0"/>
              <a:t>새로운 방법을 시도한 이유가 없어진다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0434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3B610591-96ED-F6A6-6AA6-53C61ECAF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947" y="2689806"/>
            <a:ext cx="5630425" cy="35500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A35D62-907F-7A61-0E1B-C49AEEB23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13" y="1050608"/>
            <a:ext cx="4972634" cy="54532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3A1701-AB42-5EC7-7E0E-2F8E03A8EC6A}"/>
              </a:ext>
            </a:extLst>
          </p:cNvPr>
          <p:cNvSpPr/>
          <p:nvPr/>
        </p:nvSpPr>
        <p:spPr>
          <a:xfrm>
            <a:off x="970961" y="4817097"/>
            <a:ext cx="2554664" cy="1686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8F9EEAB-421A-F6C6-5F28-1EFB21B670E4}"/>
              </a:ext>
            </a:extLst>
          </p:cNvPr>
          <p:cNvCxnSpPr>
            <a:cxnSpLocks/>
          </p:cNvCxnSpPr>
          <p:nvPr/>
        </p:nvCxnSpPr>
        <p:spPr>
          <a:xfrm flipV="1">
            <a:off x="2036189" y="5203596"/>
            <a:ext cx="1780504" cy="87669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5113CF3-69C0-C180-B97A-8F4A084DFC85}"/>
              </a:ext>
            </a:extLst>
          </p:cNvPr>
          <p:cNvCxnSpPr>
            <a:cxnSpLocks/>
          </p:cNvCxnSpPr>
          <p:nvPr/>
        </p:nvCxnSpPr>
        <p:spPr>
          <a:xfrm>
            <a:off x="2160309" y="6204408"/>
            <a:ext cx="187436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1B7448-504A-73B8-9B46-14A94954DAF0}"/>
              </a:ext>
            </a:extLst>
          </p:cNvPr>
          <p:cNvSpPr/>
          <p:nvPr/>
        </p:nvSpPr>
        <p:spPr>
          <a:xfrm>
            <a:off x="970961" y="3271101"/>
            <a:ext cx="2281286" cy="3205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B8C6FA-DAEE-2ECF-7E4D-E3B08DA7C055}"/>
              </a:ext>
            </a:extLst>
          </p:cNvPr>
          <p:cNvSpPr txBox="1"/>
          <p:nvPr/>
        </p:nvSpPr>
        <p:spPr>
          <a:xfrm>
            <a:off x="3711804" y="4710843"/>
            <a:ext cx="203854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/>
              <a:t>for </a:t>
            </a:r>
            <a:r>
              <a:rPr lang="en-US" altLang="ko-KR" sz="2000" dirty="0" err="1"/>
              <a:t>target_label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62D674-E340-59CE-F6BE-14B8669E0CD3}"/>
              </a:ext>
            </a:extLst>
          </p:cNvPr>
          <p:cNvSpPr txBox="1"/>
          <p:nvPr/>
        </p:nvSpPr>
        <p:spPr>
          <a:xfrm>
            <a:off x="4116175" y="6004353"/>
            <a:ext cx="226577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/>
              <a:t>for Bounding box</a:t>
            </a:r>
            <a:endParaRPr lang="ko-KR" altLang="en-US" sz="20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FCDD0D0-E3E0-02EB-FC2F-FD4F70389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191" y="1235700"/>
            <a:ext cx="6425117" cy="135441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86DEF7-ABB4-D144-DF00-9E3791C5FE35}"/>
              </a:ext>
            </a:extLst>
          </p:cNvPr>
          <p:cNvSpPr/>
          <p:nvPr/>
        </p:nvSpPr>
        <p:spPr>
          <a:xfrm>
            <a:off x="5641191" y="1912906"/>
            <a:ext cx="2107642" cy="3205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74B0A0-E7C8-DF04-2770-F4BB883D59DF}"/>
              </a:ext>
            </a:extLst>
          </p:cNvPr>
          <p:cNvSpPr/>
          <p:nvPr/>
        </p:nvSpPr>
        <p:spPr>
          <a:xfrm>
            <a:off x="6746107" y="4656841"/>
            <a:ext cx="5037398" cy="1347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D2669BF-0591-C551-4830-DCD758D1569C}"/>
              </a:ext>
            </a:extLst>
          </p:cNvPr>
          <p:cNvCxnSpPr>
            <a:cxnSpLocks/>
          </p:cNvCxnSpPr>
          <p:nvPr/>
        </p:nvCxnSpPr>
        <p:spPr>
          <a:xfrm flipV="1">
            <a:off x="7416655" y="2073161"/>
            <a:ext cx="134215" cy="317919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A35ED9D-5EEF-FA07-D986-B6D4A0B842FF}"/>
              </a:ext>
            </a:extLst>
          </p:cNvPr>
          <p:cNvCxnSpPr>
            <a:cxnSpLocks/>
          </p:cNvCxnSpPr>
          <p:nvPr/>
        </p:nvCxnSpPr>
        <p:spPr>
          <a:xfrm flipH="1" flipV="1">
            <a:off x="7006884" y="2201159"/>
            <a:ext cx="767989" cy="321145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제목 8">
            <a:extLst>
              <a:ext uri="{FF2B5EF4-FFF2-40B4-BE49-F238E27FC236}">
                <a16:creationId xmlns:a16="http://schemas.microsoft.com/office/drawing/2014/main" id="{FBDD90A1-7C9B-ED1A-73C1-80F657CCEEE3}"/>
              </a:ext>
            </a:extLst>
          </p:cNvPr>
          <p:cNvSpPr txBox="1">
            <a:spLocks/>
          </p:cNvSpPr>
          <p:nvPr/>
        </p:nvSpPr>
        <p:spPr>
          <a:xfrm>
            <a:off x="162560" y="152400"/>
            <a:ext cx="10515600" cy="89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MultiMNIST2 </a:t>
            </a:r>
            <a:r>
              <a:rPr lang="en-US" altLang="ko-KR" sz="2400" b="1" dirty="0"/>
              <a:t>(Bounding box </a:t>
            </a:r>
            <a:r>
              <a:rPr lang="ko-KR" altLang="en-US" sz="2400" b="1" dirty="0"/>
              <a:t>정보 활용하기</a:t>
            </a:r>
            <a:r>
              <a:rPr lang="en-US" altLang="ko-KR" sz="2400" b="1" dirty="0"/>
              <a:t>)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5676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23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B617-A0D0-375E-121B-36E87751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46" y="1428482"/>
            <a:ext cx="9358009" cy="400103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D687D04-B3D5-C1DC-D013-818B2ADD51C2}"/>
              </a:ext>
            </a:extLst>
          </p:cNvPr>
          <p:cNvCxnSpPr>
            <a:cxnSpLocks/>
          </p:cNvCxnSpPr>
          <p:nvPr/>
        </p:nvCxnSpPr>
        <p:spPr>
          <a:xfrm flipH="1" flipV="1">
            <a:off x="2007308" y="2664777"/>
            <a:ext cx="2498704" cy="204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B79D720-3C53-4B9C-1CFE-1924E9D0594A}"/>
              </a:ext>
            </a:extLst>
          </p:cNvPr>
          <p:cNvCxnSpPr>
            <a:cxnSpLocks/>
          </p:cNvCxnSpPr>
          <p:nvPr/>
        </p:nvCxnSpPr>
        <p:spPr>
          <a:xfrm flipH="1" flipV="1">
            <a:off x="2197415" y="2147874"/>
            <a:ext cx="2744235" cy="226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FC76239-FDA4-ED21-22AB-262384F3405F}"/>
              </a:ext>
            </a:extLst>
          </p:cNvPr>
          <p:cNvSpPr txBox="1"/>
          <p:nvPr/>
        </p:nvSpPr>
        <p:spPr>
          <a:xfrm>
            <a:off x="4941650" y="4313292"/>
            <a:ext cx="161303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MultiMNIST2(2)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A8E42-C946-106B-9F55-E9EB0744E796}"/>
              </a:ext>
            </a:extLst>
          </p:cNvPr>
          <p:cNvSpPr txBox="1"/>
          <p:nvPr/>
        </p:nvSpPr>
        <p:spPr>
          <a:xfrm>
            <a:off x="4516143" y="4708896"/>
            <a:ext cx="161304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MultiMNIST2(1)</a:t>
            </a:r>
            <a:endParaRPr lang="ko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EF1F014-1D4A-5D3E-BDB5-79EFD7838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425" y="1877434"/>
            <a:ext cx="9099818" cy="44569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60BF3E9-7CD3-110E-3819-02F31A7EA172}"/>
              </a:ext>
            </a:extLst>
          </p:cNvPr>
          <p:cNvSpPr txBox="1"/>
          <p:nvPr/>
        </p:nvSpPr>
        <p:spPr>
          <a:xfrm>
            <a:off x="262646" y="952648"/>
            <a:ext cx="4745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</a:rPr>
              <a:t>Test Accuracy : </a:t>
            </a:r>
            <a:r>
              <a:rPr lang="en-US" altLang="ko-KR" sz="2000" b="1" dirty="0">
                <a:solidFill>
                  <a:srgbClr val="FF0000"/>
                </a:solidFill>
              </a:rPr>
              <a:t>89.38 % </a:t>
            </a:r>
            <a:r>
              <a:rPr lang="en-US" altLang="ko-KR" sz="2000" b="1" dirty="0"/>
              <a:t>(445 epoch)</a:t>
            </a:r>
            <a:endParaRPr lang="ko-KR" altLang="en-US" sz="2000" b="1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DD2EBB3-3502-88CA-ACA0-A6AE1CF37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4" t="24227" r="81977" b="12674"/>
          <a:stretch/>
        </p:blipFill>
        <p:spPr>
          <a:xfrm>
            <a:off x="5688995" y="823419"/>
            <a:ext cx="4927954" cy="551095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6A2F48-9EE5-1D70-5C5D-F0B0E38F9F79}"/>
              </a:ext>
            </a:extLst>
          </p:cNvPr>
          <p:cNvSpPr/>
          <p:nvPr/>
        </p:nvSpPr>
        <p:spPr>
          <a:xfrm>
            <a:off x="5922690" y="5269263"/>
            <a:ext cx="4204081" cy="235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제목 8">
            <a:extLst>
              <a:ext uri="{FF2B5EF4-FFF2-40B4-BE49-F238E27FC236}">
                <a16:creationId xmlns:a16="http://schemas.microsoft.com/office/drawing/2014/main" id="{1DC58155-3304-B366-880A-AF6BF6ACC1E0}"/>
              </a:ext>
            </a:extLst>
          </p:cNvPr>
          <p:cNvSpPr txBox="1">
            <a:spLocks/>
          </p:cNvSpPr>
          <p:nvPr/>
        </p:nvSpPr>
        <p:spPr>
          <a:xfrm>
            <a:off x="162560" y="152400"/>
            <a:ext cx="10515600" cy="89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MultiMNIST2 </a:t>
            </a:r>
            <a:r>
              <a:rPr lang="en-US" altLang="ko-KR" sz="2400" b="1" dirty="0"/>
              <a:t>(Bounding box </a:t>
            </a:r>
            <a:r>
              <a:rPr lang="ko-KR" altLang="en-US" sz="2400" b="1" dirty="0"/>
              <a:t>정보 활용하기</a:t>
            </a:r>
            <a:r>
              <a:rPr lang="en-US" altLang="ko-KR" sz="2400" b="1" dirty="0"/>
              <a:t>)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16926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8">
            <a:extLst>
              <a:ext uri="{FF2B5EF4-FFF2-40B4-BE49-F238E27FC236}">
                <a16:creationId xmlns:a16="http://schemas.microsoft.com/office/drawing/2014/main" id="{054F7225-BB5D-B17F-0DEB-22FDF63262E8}"/>
              </a:ext>
            </a:extLst>
          </p:cNvPr>
          <p:cNvSpPr txBox="1">
            <a:spLocks/>
          </p:cNvSpPr>
          <p:nvPr/>
        </p:nvSpPr>
        <p:spPr>
          <a:xfrm>
            <a:off x="162560" y="152400"/>
            <a:ext cx="10515600" cy="89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MultiMNIST3 </a:t>
            </a:r>
            <a:r>
              <a:rPr lang="en-US" altLang="ko-KR" sz="2400" b="1" dirty="0"/>
              <a:t>(Label</a:t>
            </a:r>
            <a:r>
              <a:rPr lang="ko-KR" altLang="en-US" sz="2400" b="1" dirty="0"/>
              <a:t>의 형태를 바꾸어서 학습하기</a:t>
            </a:r>
            <a:r>
              <a:rPr lang="en-US" altLang="ko-KR" sz="2400" b="1" dirty="0"/>
              <a:t>)</a:t>
            </a:r>
            <a:endParaRPr lang="ko-KR" altLang="en-US" sz="36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1C7FF-FCB7-AEBF-DD2D-21704709CE08}"/>
              </a:ext>
            </a:extLst>
          </p:cNvPr>
          <p:cNvSpPr/>
          <p:nvPr/>
        </p:nvSpPr>
        <p:spPr>
          <a:xfrm>
            <a:off x="647307" y="2611224"/>
            <a:ext cx="2344131" cy="10558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Label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Torch.size</a:t>
            </a:r>
            <a:r>
              <a:rPr lang="en-US" altLang="ko-KR" dirty="0">
                <a:solidFill>
                  <a:schemeClr val="tx1"/>
                </a:solidFill>
              </a:rPr>
              <a:t>([128, 2])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06C80FD-DC64-5B5E-7A6A-3BF3B395BB67}"/>
              </a:ext>
            </a:extLst>
          </p:cNvPr>
          <p:cNvSpPr/>
          <p:nvPr/>
        </p:nvSpPr>
        <p:spPr>
          <a:xfrm>
            <a:off x="1036947" y="1428163"/>
            <a:ext cx="1564850" cy="5467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Label (100)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39351F-6DF0-FE37-4A62-F7F03E27DBB3}"/>
              </a:ext>
            </a:extLst>
          </p:cNvPr>
          <p:cNvSpPr/>
          <p:nvPr/>
        </p:nvSpPr>
        <p:spPr>
          <a:xfrm>
            <a:off x="6818538" y="1428163"/>
            <a:ext cx="1564850" cy="5467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Label (10)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B4AEC8-774E-ECF8-5160-41F12FFDE3D1}"/>
              </a:ext>
            </a:extLst>
          </p:cNvPr>
          <p:cNvSpPr/>
          <p:nvPr/>
        </p:nvSpPr>
        <p:spPr>
          <a:xfrm>
            <a:off x="8732363" y="1428163"/>
            <a:ext cx="1564850" cy="5467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Label (10)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A1DBE07-52FF-DFB7-8456-9AB3D30FB701}"/>
              </a:ext>
            </a:extLst>
          </p:cNvPr>
          <p:cNvSpPr/>
          <p:nvPr/>
        </p:nvSpPr>
        <p:spPr>
          <a:xfrm>
            <a:off x="7464457" y="2611224"/>
            <a:ext cx="2344131" cy="10558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Label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Torch.size</a:t>
            </a:r>
            <a:r>
              <a:rPr lang="en-US" altLang="ko-KR" dirty="0">
                <a:solidFill>
                  <a:schemeClr val="tx1"/>
                </a:solidFill>
              </a:rPr>
              <a:t>([128, 2])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A1BABD8-7013-367B-B76F-9A7BECCAC8E5}"/>
              </a:ext>
            </a:extLst>
          </p:cNvPr>
          <p:cNvCxnSpPr/>
          <p:nvPr/>
        </p:nvCxnSpPr>
        <p:spPr>
          <a:xfrm>
            <a:off x="2234153" y="3553905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5DC0738-0971-662C-AFA0-F5815B59B73B}"/>
              </a:ext>
            </a:extLst>
          </p:cNvPr>
          <p:cNvCxnSpPr/>
          <p:nvPr/>
        </p:nvCxnSpPr>
        <p:spPr>
          <a:xfrm>
            <a:off x="2490248" y="3553905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A972B5C-13B2-E97C-835F-29B7BB85E71E}"/>
              </a:ext>
            </a:extLst>
          </p:cNvPr>
          <p:cNvSpPr txBox="1"/>
          <p:nvPr/>
        </p:nvSpPr>
        <p:spPr>
          <a:xfrm>
            <a:off x="1881434" y="4468305"/>
            <a:ext cx="60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x10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C6556C-1CDF-43E2-AE6B-015CB67F48A7}"/>
              </a:ext>
            </a:extLst>
          </p:cNvPr>
          <p:cNvSpPr txBox="1"/>
          <p:nvPr/>
        </p:nvSpPr>
        <p:spPr>
          <a:xfrm>
            <a:off x="2328814" y="4469991"/>
            <a:ext cx="60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x1</a:t>
            </a:r>
            <a:endParaRPr lang="ko-KR" altLang="en-US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6B9B455-9DAA-CBBE-746B-1CE4DD141456}"/>
              </a:ext>
            </a:extLst>
          </p:cNvPr>
          <p:cNvCxnSpPr>
            <a:cxnSpLocks/>
          </p:cNvCxnSpPr>
          <p:nvPr/>
        </p:nvCxnSpPr>
        <p:spPr>
          <a:xfrm>
            <a:off x="1819372" y="1974917"/>
            <a:ext cx="0" cy="636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0E9BE5-D383-8451-63CB-BB6ECB3EA7FC}"/>
              </a:ext>
            </a:extLst>
          </p:cNvPr>
          <p:cNvCxnSpPr>
            <a:cxnSpLocks/>
          </p:cNvCxnSpPr>
          <p:nvPr/>
        </p:nvCxnSpPr>
        <p:spPr>
          <a:xfrm>
            <a:off x="7921473" y="1974917"/>
            <a:ext cx="0" cy="636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1461FED-2CBB-A829-315E-9539718D747B}"/>
              </a:ext>
            </a:extLst>
          </p:cNvPr>
          <p:cNvCxnSpPr>
            <a:cxnSpLocks/>
          </p:cNvCxnSpPr>
          <p:nvPr/>
        </p:nvCxnSpPr>
        <p:spPr>
          <a:xfrm>
            <a:off x="9147141" y="1974917"/>
            <a:ext cx="0" cy="636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BE8BAE6C-DAD8-80C5-3396-95D47F41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72" y="877731"/>
            <a:ext cx="4874417" cy="557858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F0BD96AA-566B-74B5-ADED-724BD152DE65}"/>
              </a:ext>
            </a:extLst>
          </p:cNvPr>
          <p:cNvSpPr/>
          <p:nvPr/>
        </p:nvSpPr>
        <p:spPr>
          <a:xfrm>
            <a:off x="830946" y="4694548"/>
            <a:ext cx="4089661" cy="17617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DCEE812-C8DD-0287-BEF9-D8B13048E0E8}"/>
              </a:ext>
            </a:extLst>
          </p:cNvPr>
          <p:cNvSpPr/>
          <p:nvPr/>
        </p:nvSpPr>
        <p:spPr>
          <a:xfrm>
            <a:off x="1042250" y="3139124"/>
            <a:ext cx="3078652" cy="318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3781C288-DBC1-AF96-2671-6BC85347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386" y="2072102"/>
            <a:ext cx="6012865" cy="458636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B5FD41C-D298-EEF0-4E21-05D40A76F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319" y="46278"/>
            <a:ext cx="5352269" cy="200866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4272DBD7-3C98-EF8B-2767-50F701F41A14}"/>
              </a:ext>
            </a:extLst>
          </p:cNvPr>
          <p:cNvSpPr/>
          <p:nvPr/>
        </p:nvSpPr>
        <p:spPr>
          <a:xfrm>
            <a:off x="6382147" y="997630"/>
            <a:ext cx="2969243" cy="2749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5C82AC4-B3F4-EA96-8F52-1ED6B36C317D}"/>
              </a:ext>
            </a:extLst>
          </p:cNvPr>
          <p:cNvSpPr/>
          <p:nvPr/>
        </p:nvSpPr>
        <p:spPr>
          <a:xfrm>
            <a:off x="6177898" y="3942740"/>
            <a:ext cx="4757195" cy="1656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42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61" grpId="0" animBg="1"/>
      <p:bldP spid="6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8">
            <a:extLst>
              <a:ext uri="{FF2B5EF4-FFF2-40B4-BE49-F238E27FC236}">
                <a16:creationId xmlns:a16="http://schemas.microsoft.com/office/drawing/2014/main" id="{054F7225-BB5D-B17F-0DEB-22FDF63262E8}"/>
              </a:ext>
            </a:extLst>
          </p:cNvPr>
          <p:cNvSpPr txBox="1">
            <a:spLocks/>
          </p:cNvSpPr>
          <p:nvPr/>
        </p:nvSpPr>
        <p:spPr>
          <a:xfrm>
            <a:off x="162560" y="152400"/>
            <a:ext cx="10515600" cy="89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MultiMNIST3 </a:t>
            </a:r>
            <a:r>
              <a:rPr lang="en-US" altLang="ko-KR" sz="2400" b="1" dirty="0"/>
              <a:t>(Label</a:t>
            </a:r>
            <a:r>
              <a:rPr lang="ko-KR" altLang="en-US" sz="2400" b="1" dirty="0"/>
              <a:t>의 형태를 바꾸어서 학습하기</a:t>
            </a:r>
            <a:r>
              <a:rPr lang="en-US" altLang="ko-KR" sz="2400" b="1" dirty="0"/>
              <a:t>)</a:t>
            </a:r>
            <a:endParaRPr lang="ko-KR" altLang="en-US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AD52DE-D893-40EE-A791-C4DB55C9B41E}"/>
              </a:ext>
            </a:extLst>
          </p:cNvPr>
          <p:cNvSpPr txBox="1"/>
          <p:nvPr/>
        </p:nvSpPr>
        <p:spPr>
          <a:xfrm>
            <a:off x="162560" y="937005"/>
            <a:ext cx="4745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</a:rPr>
              <a:t>Test Accuracy : </a:t>
            </a:r>
            <a:r>
              <a:rPr lang="en-US" altLang="ko-KR" sz="2000" b="1" dirty="0">
                <a:solidFill>
                  <a:srgbClr val="FF0000"/>
                </a:solidFill>
              </a:rPr>
              <a:t>93.94 % </a:t>
            </a:r>
            <a:r>
              <a:rPr lang="en-US" altLang="ko-KR" sz="2000" b="1" dirty="0"/>
              <a:t>(220 epoch)</a:t>
            </a:r>
            <a:endParaRPr lang="ko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18AA5C-AE9D-3598-F569-6C4E41AAE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69" y="1497524"/>
            <a:ext cx="10731662" cy="522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97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249</Words>
  <Application>Microsoft Office PowerPoint</Application>
  <PresentationFormat>와이드스크린</PresentationFormat>
  <Paragraphs>54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G마켓 산스 TTF Bold</vt:lpstr>
      <vt:lpstr>맑은 고딕</vt:lpstr>
      <vt:lpstr>Arial</vt:lpstr>
      <vt:lpstr>Office 테마</vt:lpstr>
      <vt:lpstr>Vision Modeling Lab  과제수행 5회차</vt:lpstr>
      <vt:lpstr>Index</vt:lpstr>
      <vt:lpstr>MultiMNIST1 (epoch 무한정 늘리기)</vt:lpstr>
      <vt:lpstr>MultiMNIST2 (Bounding box 정보 활용하기)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Modeling Lab  과제수행 1주차</dc:title>
  <dc:creator>이찬영</dc:creator>
  <cp:lastModifiedBy>이찬영</cp:lastModifiedBy>
  <cp:revision>61</cp:revision>
  <dcterms:created xsi:type="dcterms:W3CDTF">2023-09-13T04:48:15Z</dcterms:created>
  <dcterms:modified xsi:type="dcterms:W3CDTF">2023-11-22T07:51:19Z</dcterms:modified>
</cp:coreProperties>
</file>